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71" autoAdjust="0"/>
  </p:normalViewPr>
  <p:slideViewPr>
    <p:cSldViewPr>
      <p:cViewPr varScale="1">
        <p:scale>
          <a:sx n="71" d="100"/>
          <a:sy n="71" d="100"/>
        </p:scale>
        <p:origin x="-133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BD1BCF84-B63B-46EB-9301-B3D57449CE21}" type="datetimeFigureOut">
              <a:rPr lang="es-AR" smtClean="0"/>
              <a:t>01/01/2001</a:t>
            </a:fld>
            <a:endParaRPr lang="es-AR"/>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AR"/>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B90D051-DB7A-4E52-8F1B-2FA48B0C3FDD}" type="slidenum">
              <a:rPr lang="es-AR" smtClean="0"/>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1BCF84-B63B-46EB-9301-B3D57449CE21}" type="datetimeFigureOut">
              <a:rPr lang="es-AR" smtClean="0"/>
              <a:t>01/01/2001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B90D051-DB7A-4E52-8F1B-2FA48B0C3FDD}"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1BCF84-B63B-46EB-9301-B3D57449CE21}" type="datetimeFigureOut">
              <a:rPr lang="es-AR" smtClean="0"/>
              <a:t>01/01/2001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B90D051-DB7A-4E52-8F1B-2FA48B0C3FDD}"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BD1BCF84-B63B-46EB-9301-B3D57449CE21}" type="datetimeFigureOut">
              <a:rPr lang="es-AR" smtClean="0"/>
              <a:t>01/01/2001</a:t>
            </a:fld>
            <a:endParaRPr lang="es-AR"/>
          </a:p>
        </p:txBody>
      </p:sp>
      <p:sp>
        <p:nvSpPr>
          <p:cNvPr id="5" name="4 Marcador de pie de página"/>
          <p:cNvSpPr>
            <a:spLocks noGrp="1"/>
          </p:cNvSpPr>
          <p:nvPr>
            <p:ph type="ftr" sz="quarter" idx="11"/>
          </p:nvPr>
        </p:nvSpPr>
        <p:spPr>
          <a:xfrm>
            <a:off x="457200" y="6480969"/>
            <a:ext cx="4260056" cy="300831"/>
          </a:xfrm>
        </p:spPr>
        <p:txBody>
          <a:bodyPr/>
          <a:lstStyle/>
          <a:p>
            <a:endParaRPr lang="es-AR"/>
          </a:p>
        </p:txBody>
      </p:sp>
      <p:sp>
        <p:nvSpPr>
          <p:cNvPr id="6" name="5 Marcador de número de diapositiva"/>
          <p:cNvSpPr>
            <a:spLocks noGrp="1"/>
          </p:cNvSpPr>
          <p:nvPr>
            <p:ph type="sldNum" sz="quarter" idx="12"/>
          </p:nvPr>
        </p:nvSpPr>
        <p:spPr/>
        <p:txBody>
          <a:bodyPr/>
          <a:lstStyle/>
          <a:p>
            <a:fld id="{1B90D051-DB7A-4E52-8F1B-2FA48B0C3FDD}"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BD1BCF84-B63B-46EB-9301-B3D57449CE21}" type="datetimeFigureOut">
              <a:rPr lang="es-AR" smtClean="0"/>
              <a:t>01/01/2001</a:t>
            </a:fld>
            <a:endParaRPr lang="es-AR"/>
          </a:p>
        </p:txBody>
      </p:sp>
      <p:sp>
        <p:nvSpPr>
          <p:cNvPr id="5" name="4 Marcador de pie de página"/>
          <p:cNvSpPr>
            <a:spLocks noGrp="1"/>
          </p:cNvSpPr>
          <p:nvPr>
            <p:ph type="ftr" sz="quarter" idx="11"/>
          </p:nvPr>
        </p:nvSpPr>
        <p:spPr>
          <a:xfrm>
            <a:off x="2619376" y="6480969"/>
            <a:ext cx="4260056" cy="300831"/>
          </a:xfrm>
        </p:spPr>
        <p:txBody>
          <a:bodyPr/>
          <a:lstStyle/>
          <a:p>
            <a:endParaRPr lang="es-AR"/>
          </a:p>
        </p:txBody>
      </p:sp>
      <p:sp>
        <p:nvSpPr>
          <p:cNvPr id="6" name="5 Marcador de número de diapositiva"/>
          <p:cNvSpPr>
            <a:spLocks noGrp="1"/>
          </p:cNvSpPr>
          <p:nvPr>
            <p:ph type="sldNum" sz="quarter" idx="12"/>
          </p:nvPr>
        </p:nvSpPr>
        <p:spPr>
          <a:xfrm>
            <a:off x="8451056" y="809624"/>
            <a:ext cx="502920" cy="300831"/>
          </a:xfrm>
        </p:spPr>
        <p:txBody>
          <a:bodyPr/>
          <a:lstStyle/>
          <a:p>
            <a:fld id="{1B90D051-DB7A-4E52-8F1B-2FA48B0C3FDD}" type="slidenum">
              <a:rPr lang="es-AR" smtClean="0"/>
              <a:t>‹Nº›</a:t>
            </a:fld>
            <a:endParaRPr lang="es-AR"/>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BD1BCF84-B63B-46EB-9301-B3D57449CE21}" type="datetimeFigureOut">
              <a:rPr lang="es-AR" smtClean="0"/>
              <a:t>01/01/2001</a:t>
            </a:fld>
            <a:endParaRPr lang="es-AR"/>
          </a:p>
        </p:txBody>
      </p:sp>
      <p:sp>
        <p:nvSpPr>
          <p:cNvPr id="6" name="5 Marcador de pie de página"/>
          <p:cNvSpPr>
            <a:spLocks noGrp="1"/>
          </p:cNvSpPr>
          <p:nvPr>
            <p:ph type="ftr" sz="quarter" idx="11"/>
          </p:nvPr>
        </p:nvSpPr>
        <p:spPr>
          <a:xfrm>
            <a:off x="457200" y="6480969"/>
            <a:ext cx="4260056" cy="301752"/>
          </a:xfrm>
        </p:spPr>
        <p:txBody>
          <a:bodyPr/>
          <a:lstStyle/>
          <a:p>
            <a:endParaRPr lang="es-AR"/>
          </a:p>
        </p:txBody>
      </p:sp>
      <p:sp>
        <p:nvSpPr>
          <p:cNvPr id="7" name="6 Marcador de número de diapositiva"/>
          <p:cNvSpPr>
            <a:spLocks noGrp="1"/>
          </p:cNvSpPr>
          <p:nvPr>
            <p:ph type="sldNum" sz="quarter" idx="12"/>
          </p:nvPr>
        </p:nvSpPr>
        <p:spPr>
          <a:xfrm>
            <a:off x="7589520" y="6480969"/>
            <a:ext cx="502920" cy="301752"/>
          </a:xfrm>
        </p:spPr>
        <p:txBody>
          <a:bodyPr/>
          <a:lstStyle/>
          <a:p>
            <a:fld id="{1B90D051-DB7A-4E52-8F1B-2FA48B0C3FDD}" type="slidenum">
              <a:rPr lang="es-AR" smtClean="0"/>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BD1BCF84-B63B-46EB-9301-B3D57449CE21}" type="datetimeFigureOut">
              <a:rPr lang="es-AR" smtClean="0"/>
              <a:t>01/01/2001</a:t>
            </a:fld>
            <a:endParaRPr lang="es-AR"/>
          </a:p>
        </p:txBody>
      </p:sp>
      <p:sp>
        <p:nvSpPr>
          <p:cNvPr id="8" name="7 Marcador de pie de página"/>
          <p:cNvSpPr>
            <a:spLocks noGrp="1"/>
          </p:cNvSpPr>
          <p:nvPr>
            <p:ph type="ftr" sz="quarter" idx="11"/>
          </p:nvPr>
        </p:nvSpPr>
        <p:spPr>
          <a:xfrm>
            <a:off x="457200" y="6480969"/>
            <a:ext cx="4261104" cy="301752"/>
          </a:xfrm>
        </p:spPr>
        <p:txBody>
          <a:bodyPr/>
          <a:lstStyle/>
          <a:p>
            <a:endParaRPr lang="es-AR"/>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1B90D051-DB7A-4E52-8F1B-2FA48B0C3FDD}" type="slidenum">
              <a:rPr lang="es-AR" smtClean="0"/>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D1BCF84-B63B-46EB-9301-B3D57449CE21}" type="datetimeFigureOut">
              <a:rPr lang="es-AR" smtClean="0"/>
              <a:t>01/01/2001</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1B90D051-DB7A-4E52-8F1B-2FA48B0C3FDD}"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BD1BCF84-B63B-46EB-9301-B3D57449CE21}" type="datetimeFigureOut">
              <a:rPr lang="es-AR" smtClean="0"/>
              <a:t>01/01/2001</a:t>
            </a:fld>
            <a:endParaRPr lang="es-AR"/>
          </a:p>
        </p:txBody>
      </p:sp>
      <p:sp>
        <p:nvSpPr>
          <p:cNvPr id="3" name="2 Marcador de pie de página"/>
          <p:cNvSpPr>
            <a:spLocks noGrp="1"/>
          </p:cNvSpPr>
          <p:nvPr>
            <p:ph type="ftr" sz="quarter" idx="11"/>
          </p:nvPr>
        </p:nvSpPr>
        <p:spPr>
          <a:xfrm>
            <a:off x="457200" y="6481890"/>
            <a:ext cx="4260056" cy="300831"/>
          </a:xfrm>
        </p:spPr>
        <p:txBody>
          <a:bodyPr/>
          <a:lstStyle/>
          <a:p>
            <a:endParaRPr lang="es-AR"/>
          </a:p>
        </p:txBody>
      </p:sp>
      <p:sp>
        <p:nvSpPr>
          <p:cNvPr id="4" name="3 Marcador de número de diapositiva"/>
          <p:cNvSpPr>
            <a:spLocks noGrp="1"/>
          </p:cNvSpPr>
          <p:nvPr>
            <p:ph type="sldNum" sz="quarter" idx="12"/>
          </p:nvPr>
        </p:nvSpPr>
        <p:spPr>
          <a:xfrm>
            <a:off x="7589520" y="6480969"/>
            <a:ext cx="502920" cy="301752"/>
          </a:xfrm>
        </p:spPr>
        <p:txBody>
          <a:bodyPr/>
          <a:lstStyle/>
          <a:p>
            <a:fld id="{1B90D051-DB7A-4E52-8F1B-2FA48B0C3FDD}"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BD1BCF84-B63B-46EB-9301-B3D57449CE21}" type="datetimeFigureOut">
              <a:rPr lang="es-AR" smtClean="0"/>
              <a:t>01/01/2001</a:t>
            </a:fld>
            <a:endParaRPr lang="es-AR"/>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AR"/>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1B90D051-DB7A-4E52-8F1B-2FA48B0C3FDD}" type="slidenum">
              <a:rPr lang="es-AR" smtClean="0"/>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BD1BCF84-B63B-46EB-9301-B3D57449CE21}" type="datetimeFigureOut">
              <a:rPr lang="es-AR" smtClean="0"/>
              <a:t>01/01/2001</a:t>
            </a:fld>
            <a:endParaRPr lang="es-AR"/>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AR"/>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1B90D051-DB7A-4E52-8F1B-2FA48B0C3FDD}" type="slidenum">
              <a:rPr lang="es-AR" smtClean="0"/>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D1BCF84-B63B-46EB-9301-B3D57449CE21}" type="datetimeFigureOut">
              <a:rPr lang="es-AR" smtClean="0"/>
              <a:t>01/01/2001</a:t>
            </a:fld>
            <a:endParaRPr lang="es-AR"/>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AR"/>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B90D051-DB7A-4E52-8F1B-2FA48B0C3FDD}" type="slidenum">
              <a:rPr lang="es-AR" smtClean="0"/>
              <a:t>‹Nº›</a:t>
            </a:fld>
            <a:endParaRPr lang="es-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mcravera@mdp.edu.ar" TargetMode="External"/><Relationship Id="rId2" Type="http://schemas.openxmlformats.org/officeDocument/2006/relationships/hyperlink" Target="mailto:opeluchi@hotmail.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2005915"/>
            <a:ext cx="6400800" cy="3799349"/>
          </a:xfrm>
        </p:spPr>
        <p:txBody>
          <a:bodyPr>
            <a:normAutofit lnSpcReduction="10000"/>
          </a:bodyPr>
          <a:lstStyle/>
          <a:p>
            <a:r>
              <a:rPr lang="es-ES" sz="1400" b="1" dirty="0" smtClean="0"/>
              <a:t>16 de noviembre de 2012</a:t>
            </a:r>
          </a:p>
          <a:p>
            <a:pPr algn="ctr"/>
            <a:endParaRPr lang="es-ES" sz="1800" b="1" dirty="0" smtClean="0"/>
          </a:p>
          <a:p>
            <a:pPr algn="ctr"/>
            <a:r>
              <a:rPr lang="es-ES" sz="1900" b="1" dirty="0" smtClean="0"/>
              <a:t>Optimizar </a:t>
            </a:r>
            <a:r>
              <a:rPr lang="es-ES" sz="1900" b="1" dirty="0"/>
              <a:t>la aplicación de las TIC’S para una evaluación integral sólida en la carrera de Bibliotecario Escolar a distancia . Proyecto  de investigación sobre la asignatura Bibliografía y Selección de Textos.</a:t>
            </a:r>
            <a:endParaRPr lang="es-AR" sz="1900" b="1" dirty="0"/>
          </a:p>
          <a:p>
            <a:pPr algn="ctr"/>
            <a:r>
              <a:rPr lang="pt-BR" sz="1900" b="1" dirty="0"/>
              <a:t> </a:t>
            </a:r>
            <a:endParaRPr lang="es-AR" sz="1900" b="1" dirty="0"/>
          </a:p>
          <a:p>
            <a:pPr algn="ctr"/>
            <a:r>
              <a:rPr lang="es-AR" sz="1900" b="1" dirty="0"/>
              <a:t>Proyecto presentado y aprobado para la Carrera de Especialización en Docencia Universitaria.</a:t>
            </a:r>
          </a:p>
          <a:p>
            <a:pPr algn="ctr"/>
            <a:endParaRPr lang="es-AR" sz="2000" b="1" dirty="0" smtClean="0"/>
          </a:p>
          <a:p>
            <a:pPr algn="ctr"/>
            <a:r>
              <a:rPr lang="es-AR" sz="2000" b="1" dirty="0" smtClean="0"/>
              <a:t>PELUCHI, Olga</a:t>
            </a:r>
          </a:p>
          <a:p>
            <a:pPr algn="ctr"/>
            <a:r>
              <a:rPr lang="es-AR" sz="2000" b="1" dirty="0" smtClean="0"/>
              <a:t>RAVERA, Marcela</a:t>
            </a:r>
            <a:endParaRPr lang="es-AR" sz="2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9" y="404456"/>
            <a:ext cx="5328591" cy="1601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3709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a:bodyPr>
          <a:lstStyle/>
          <a:p>
            <a:r>
              <a:rPr lang="es-ES" sz="1400" b="1" dirty="0" smtClean="0"/>
              <a:t>16 de noviembre de 2012</a:t>
            </a:r>
          </a:p>
          <a:p>
            <a:endParaRPr lang="es-ES" sz="1800" b="1" dirty="0" smtClean="0"/>
          </a:p>
          <a:p>
            <a:pPr algn="ctr"/>
            <a:r>
              <a:rPr lang="es-ES" sz="1800" b="1" dirty="0" smtClean="0"/>
              <a:t> </a:t>
            </a:r>
            <a:r>
              <a:rPr lang="es-ES" sz="2000" b="1" u="sng" dirty="0"/>
              <a:t>Definición </a:t>
            </a:r>
            <a:r>
              <a:rPr lang="es-ES" sz="2000" b="1" u="sng" dirty="0" smtClean="0"/>
              <a:t>Metodológica</a:t>
            </a:r>
          </a:p>
          <a:p>
            <a:pPr algn="ctr"/>
            <a:endParaRPr lang="es-AR" sz="1800" b="1" dirty="0"/>
          </a:p>
          <a:p>
            <a:pPr marL="342900" indent="-342900" algn="ctr">
              <a:buAutoNum type="arabicPeriod"/>
            </a:pPr>
            <a:r>
              <a:rPr lang="es-ES" sz="1800" b="1" dirty="0" smtClean="0"/>
              <a:t>Observación </a:t>
            </a:r>
            <a:r>
              <a:rPr lang="es-ES" sz="1800" b="1" dirty="0"/>
              <a:t>directa </a:t>
            </a:r>
            <a:r>
              <a:rPr lang="es-ES" sz="1800" b="1" dirty="0" smtClean="0"/>
              <a:t>en la plataforma.</a:t>
            </a:r>
          </a:p>
          <a:p>
            <a:pPr marL="342900" indent="-342900" algn="ctr">
              <a:buAutoNum type="arabicPeriod"/>
            </a:pPr>
            <a:r>
              <a:rPr lang="es-ES" sz="1800" b="1" dirty="0" smtClean="0"/>
              <a:t>Analizar instrumentos de evaluación.</a:t>
            </a:r>
          </a:p>
          <a:p>
            <a:pPr marL="342900" indent="-342900" algn="ctr">
              <a:buAutoNum type="arabicPeriod"/>
            </a:pPr>
            <a:r>
              <a:rPr lang="es-ES" sz="1800" b="1" dirty="0" smtClean="0"/>
              <a:t>Posibilidad </a:t>
            </a:r>
            <a:r>
              <a:rPr lang="es-ES" sz="1800" b="1" dirty="0"/>
              <a:t>de observar la actividad de los alumnos a través del foros, mails, consultas y envío de </a:t>
            </a:r>
            <a:r>
              <a:rPr lang="es-ES" sz="1800" b="1" dirty="0" smtClean="0"/>
              <a:t>trabajos.</a:t>
            </a:r>
          </a:p>
          <a:p>
            <a:pPr marL="342900" indent="-342900" algn="ctr">
              <a:buAutoNum type="arabicPeriod"/>
            </a:pPr>
            <a:r>
              <a:rPr lang="es-ES" sz="1800" b="1" dirty="0"/>
              <a:t>Posibilidades y límite: crítica y </a:t>
            </a:r>
            <a:r>
              <a:rPr lang="es-ES" sz="1800" b="1" dirty="0" smtClean="0"/>
              <a:t>avance: observación en cualquier momento, falta de funciones más interactivas, por ejemplo: wiki</a:t>
            </a:r>
          </a:p>
          <a:p>
            <a:pPr marL="342900" indent="-342900" algn="ctr">
              <a:buAutoNum type="arabicPeriod"/>
            </a:pPr>
            <a:endParaRPr lang="es-ES" sz="1800" b="1" dirty="0" smtClean="0"/>
          </a:p>
          <a:p>
            <a:pPr marL="342900" indent="-342900">
              <a:buAutoNum type="arabicPeriod"/>
            </a:pPr>
            <a:endParaRPr lang="es-ES" sz="1800" b="1" dirty="0" smtClean="0"/>
          </a:p>
          <a:p>
            <a:endParaRPr lang="es-AR" sz="1800" dirty="0"/>
          </a:p>
          <a:p>
            <a:endParaRPr lang="es-ES"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292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a:bodyPr>
          <a:lstStyle/>
          <a:p>
            <a:r>
              <a:rPr lang="es-ES" sz="1400" b="1" dirty="0" smtClean="0"/>
              <a:t>16 de noviembre de 2012</a:t>
            </a:r>
          </a:p>
          <a:p>
            <a:endParaRPr lang="es-ES" sz="1800" b="1" dirty="0" smtClean="0"/>
          </a:p>
          <a:p>
            <a:pPr algn="ctr"/>
            <a:r>
              <a:rPr lang="es-ES" sz="2000" b="1" u="sng" dirty="0" smtClean="0"/>
              <a:t>Elaboración </a:t>
            </a:r>
            <a:r>
              <a:rPr lang="es-ES" sz="2000" b="1" u="sng" dirty="0"/>
              <a:t>de instrumentos para la recolección de </a:t>
            </a:r>
            <a:r>
              <a:rPr lang="es-ES" sz="2000" b="1" u="sng" dirty="0" smtClean="0"/>
              <a:t>datos</a:t>
            </a:r>
          </a:p>
          <a:p>
            <a:pPr algn="ctr"/>
            <a:endParaRPr lang="es-ES" sz="1800" b="1" dirty="0" smtClean="0"/>
          </a:p>
          <a:p>
            <a:pPr algn="ctr"/>
            <a:r>
              <a:rPr lang="es-ES" sz="1800" b="1" dirty="0" smtClean="0"/>
              <a:t>Se </a:t>
            </a:r>
            <a:r>
              <a:rPr lang="es-ES" sz="1800" b="1" dirty="0"/>
              <a:t>armará una planilla Excel </a:t>
            </a:r>
            <a:r>
              <a:rPr lang="es-ES" sz="1800" b="1" dirty="0" smtClean="0"/>
              <a:t> </a:t>
            </a:r>
          </a:p>
          <a:p>
            <a:pPr marL="342900" indent="-342900" algn="ctr">
              <a:buAutoNum type="arabicPeriod"/>
            </a:pPr>
            <a:endParaRPr lang="es-ES" sz="1800" b="1" dirty="0" smtClean="0"/>
          </a:p>
          <a:p>
            <a:pPr algn="ctr"/>
            <a:r>
              <a:rPr lang="es-ES" sz="1800" b="1" dirty="0" smtClean="0"/>
              <a:t>Con campos </a:t>
            </a:r>
            <a:r>
              <a:rPr lang="es-ES" sz="1800" b="1" dirty="0"/>
              <a:t>como: datos del alumno, conexión a la plataforma (cantidad de veces), participación en el foro, tiempo de devolución de las actividades, consultas, captación de conceptos esenciales. Con este instrumento también se podrán obtener resultados cualitativos de los datos.</a:t>
            </a:r>
            <a:endParaRPr lang="es-AR" sz="1800" b="1" dirty="0"/>
          </a:p>
          <a:p>
            <a:pPr algn="ctr"/>
            <a:endParaRPr lang="es-AR" sz="1800" b="1" dirty="0"/>
          </a:p>
          <a:p>
            <a:pPr algn="ctr"/>
            <a:endParaRPr lang="es-ES"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8040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a:bodyPr>
          <a:lstStyle/>
          <a:p>
            <a:r>
              <a:rPr lang="es-ES" sz="1400" b="1" dirty="0" smtClean="0"/>
              <a:t>16 de noviembre de 2012</a:t>
            </a:r>
          </a:p>
          <a:p>
            <a:endParaRPr lang="es-ES" sz="1800" b="1" dirty="0" smtClean="0"/>
          </a:p>
          <a:p>
            <a:pPr algn="ctr"/>
            <a:r>
              <a:rPr lang="es-ES" sz="2000" b="1" dirty="0" smtClean="0"/>
              <a:t>Técnicas </a:t>
            </a:r>
            <a:r>
              <a:rPr lang="es-ES" sz="2000" b="1" dirty="0"/>
              <a:t>de observación y fuentes de </a:t>
            </a:r>
            <a:r>
              <a:rPr lang="es-ES" sz="2000" b="1" dirty="0" smtClean="0"/>
              <a:t>información</a:t>
            </a:r>
          </a:p>
          <a:p>
            <a:pPr algn="ctr"/>
            <a:endParaRPr lang="es-ES" sz="2000" b="1" dirty="0" smtClean="0"/>
          </a:p>
          <a:p>
            <a:pPr marL="342900" indent="-342900" algn="ctr">
              <a:buAutoNum type="arabicPeriod"/>
            </a:pPr>
            <a:r>
              <a:rPr lang="es-ES" sz="1800" b="1" dirty="0" smtClean="0"/>
              <a:t>Observación </a:t>
            </a:r>
            <a:r>
              <a:rPr lang="es-ES" sz="1800" b="1" dirty="0"/>
              <a:t>directa </a:t>
            </a:r>
            <a:endParaRPr lang="es-ES" sz="1800" b="1" dirty="0" smtClean="0"/>
          </a:p>
          <a:p>
            <a:pPr marL="342900" indent="-342900" algn="ctr">
              <a:buAutoNum type="arabicPeriod"/>
            </a:pPr>
            <a:r>
              <a:rPr lang="es-ES" sz="1800" b="1" dirty="0" smtClean="0"/>
              <a:t>Entrevista </a:t>
            </a:r>
            <a:r>
              <a:rPr lang="es-ES" sz="1800" b="1" dirty="0"/>
              <a:t>a </a:t>
            </a:r>
            <a:r>
              <a:rPr lang="es-ES" sz="1800" b="1" dirty="0" smtClean="0"/>
              <a:t>docentes </a:t>
            </a:r>
            <a:r>
              <a:rPr lang="es-ES" sz="1800" b="1" dirty="0" err="1" smtClean="0"/>
              <a:t>semiestructuradas</a:t>
            </a:r>
            <a:endParaRPr lang="es-ES" sz="1800" b="1" dirty="0" smtClean="0"/>
          </a:p>
          <a:p>
            <a:pPr marL="342900" indent="-342900" algn="ctr">
              <a:buAutoNum type="arabicPeriod"/>
            </a:pPr>
            <a:r>
              <a:rPr lang="es-ES" sz="1800" b="1" dirty="0" smtClean="0"/>
              <a:t>Encuestas </a:t>
            </a:r>
            <a:r>
              <a:rPr lang="es-ES" sz="1800" b="1" dirty="0" err="1" smtClean="0"/>
              <a:t>semiestructuradas</a:t>
            </a:r>
            <a:endParaRPr lang="es-ES" sz="1800" b="1" dirty="0" smtClean="0"/>
          </a:p>
          <a:p>
            <a:pPr marL="342900" indent="-342900" algn="ctr">
              <a:buAutoNum type="arabicPeriod"/>
            </a:pPr>
            <a:endParaRPr lang="es-AR" sz="1800" b="1" dirty="0"/>
          </a:p>
          <a:p>
            <a:pPr algn="ctr"/>
            <a:r>
              <a:rPr lang="es-ES" sz="1800" b="1" dirty="0"/>
              <a:t>En cuanto al </a:t>
            </a:r>
            <a:r>
              <a:rPr lang="es-ES" sz="1800" b="1" u="sng" dirty="0"/>
              <a:t>universo</a:t>
            </a:r>
            <a:r>
              <a:rPr lang="es-ES" sz="1800" b="1" dirty="0"/>
              <a:t>: se incluirán todos los alumnos de la cursada de Bibliografía y Selección de Textos correspondiente a la Cohorte </a:t>
            </a:r>
            <a:r>
              <a:rPr lang="es-ES" sz="1800" b="1" dirty="0" smtClean="0"/>
              <a:t>2013 </a:t>
            </a:r>
            <a:r>
              <a:rPr lang="es-ES" sz="1800" b="1" dirty="0"/>
              <a:t>y  los docentes, que integran el total de las asignaturas del Plan de Estudios.</a:t>
            </a:r>
            <a:endParaRPr lang="es-AR" sz="1800" b="1" dirty="0"/>
          </a:p>
          <a:p>
            <a:pPr algn="ctr"/>
            <a:endParaRPr lang="es-ES"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0975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lnSpcReduction="10000"/>
          </a:bodyPr>
          <a:lstStyle/>
          <a:p>
            <a:r>
              <a:rPr lang="es-ES" sz="1400" b="1" dirty="0" smtClean="0"/>
              <a:t>16 de noviembre de 2012</a:t>
            </a:r>
          </a:p>
          <a:p>
            <a:endParaRPr lang="es-ES" sz="1400" b="1" dirty="0"/>
          </a:p>
          <a:p>
            <a:pPr algn="ctr"/>
            <a:r>
              <a:rPr lang="es-AR" sz="2000" b="1" u="sng" dirty="0"/>
              <a:t>Conclusión</a:t>
            </a:r>
          </a:p>
          <a:p>
            <a:pPr algn="ctr"/>
            <a:endParaRPr lang="es-ES" sz="1800" b="1" dirty="0" smtClean="0"/>
          </a:p>
          <a:p>
            <a:pPr algn="ctr"/>
            <a:r>
              <a:rPr lang="es-AR" sz="1800" b="1" dirty="0" smtClean="0"/>
              <a:t>Proponemos </a:t>
            </a:r>
            <a:r>
              <a:rPr lang="es-AR" sz="1800" b="1" dirty="0"/>
              <a:t>un </a:t>
            </a:r>
            <a:r>
              <a:rPr lang="es-AR" sz="1800" b="1" i="1" dirty="0"/>
              <a:t>instrumento integral de evaluación</a:t>
            </a:r>
            <a:r>
              <a:rPr lang="es-AR" sz="1800" b="1" dirty="0"/>
              <a:t> abarcando todos los aspectos de la comunicación </a:t>
            </a:r>
            <a:r>
              <a:rPr lang="es-AR" sz="1800" b="1" dirty="0" smtClean="0"/>
              <a:t>posible.</a:t>
            </a:r>
          </a:p>
          <a:p>
            <a:pPr algn="ctr"/>
            <a:r>
              <a:rPr lang="es-AR" sz="1800" b="1" dirty="0" smtClean="0"/>
              <a:t>Esta </a:t>
            </a:r>
            <a:r>
              <a:rPr lang="es-AR" sz="1800" b="1" dirty="0"/>
              <a:t>propuesta involucra incorporar la auto evaluación y el aporte ineludible de establecer una “</a:t>
            </a:r>
            <a:r>
              <a:rPr lang="es-AR" sz="1800" b="1" dirty="0" err="1"/>
              <a:t>presencialidad</a:t>
            </a:r>
            <a:r>
              <a:rPr lang="es-AR" sz="1800" b="1" dirty="0"/>
              <a:t>” virtual o </a:t>
            </a:r>
            <a:r>
              <a:rPr lang="es-AR" sz="1800" b="1" dirty="0" smtClean="0"/>
              <a:t>real</a:t>
            </a:r>
          </a:p>
          <a:p>
            <a:pPr algn="ctr"/>
            <a:r>
              <a:rPr lang="es-AR" sz="1800" b="1" dirty="0"/>
              <a:t>Esta interacción debe consistir en una retroalimentación individual y colectiva, que contribuirá al funcionamiento de la tríada </a:t>
            </a:r>
            <a:r>
              <a:rPr lang="es-AR" sz="1800" b="1" i="1" dirty="0"/>
              <a:t>docente-conocimiento-alumno</a:t>
            </a:r>
            <a:r>
              <a:rPr lang="es-AR" sz="1800" b="1" dirty="0"/>
              <a:t>, para favorecer la </a:t>
            </a:r>
            <a:r>
              <a:rPr lang="es-AR" sz="1800" b="1" i="1" dirty="0"/>
              <a:t>enseñanza para la comprensión y la práctica de la buena enseñanza</a:t>
            </a:r>
            <a:r>
              <a:rPr lang="es-AR" sz="1800" b="1" dirty="0"/>
              <a:t> </a:t>
            </a:r>
            <a:r>
              <a:rPr lang="es-AR" sz="1800" b="1" i="1" dirty="0"/>
              <a:t>.</a:t>
            </a:r>
            <a:endParaRPr lang="es-AR" sz="1800" b="1" dirty="0"/>
          </a:p>
          <a:p>
            <a:pPr algn="ctr"/>
            <a:endParaRPr lang="es-ES"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2057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a:bodyPr>
          <a:lstStyle/>
          <a:p>
            <a:r>
              <a:rPr lang="es-ES" sz="1400" b="1" dirty="0" smtClean="0"/>
              <a:t>16 de noviembre de 2012</a:t>
            </a:r>
          </a:p>
          <a:p>
            <a:endParaRPr lang="es-ES" sz="1400" b="1" dirty="0" smtClean="0"/>
          </a:p>
          <a:p>
            <a:pPr algn="ctr"/>
            <a:r>
              <a:rPr lang="es-ES" sz="2400" b="1" dirty="0" smtClean="0"/>
              <a:t>Muchas gracias!!</a:t>
            </a:r>
          </a:p>
          <a:p>
            <a:pPr algn="ctr"/>
            <a:endParaRPr lang="es-ES" sz="1800" b="1" dirty="0"/>
          </a:p>
          <a:p>
            <a:pPr algn="ctr"/>
            <a:endParaRPr lang="es-ES" sz="1800" b="1" dirty="0" smtClean="0"/>
          </a:p>
          <a:p>
            <a:pPr algn="ctr"/>
            <a:endParaRPr lang="es-ES" sz="1800" b="1" dirty="0"/>
          </a:p>
          <a:p>
            <a:pPr algn="ctr"/>
            <a:endParaRPr lang="es-ES" sz="1800" b="1" dirty="0" smtClean="0"/>
          </a:p>
          <a:p>
            <a:pPr algn="ctr"/>
            <a:r>
              <a:rPr lang="es-ES" sz="2000" b="1" dirty="0" smtClean="0"/>
              <a:t>Olga </a:t>
            </a:r>
            <a:r>
              <a:rPr lang="es-ES" sz="2000" b="1" dirty="0" err="1" smtClean="0"/>
              <a:t>Peluchi</a:t>
            </a:r>
            <a:endParaRPr lang="es-ES" sz="2000" b="1" dirty="0" smtClean="0"/>
          </a:p>
          <a:p>
            <a:pPr algn="ctr"/>
            <a:r>
              <a:rPr lang="es-ES" sz="2000" b="1" dirty="0" smtClean="0">
                <a:hlinkClick r:id="rId2"/>
              </a:rPr>
              <a:t>opeluchi@hotmail.com</a:t>
            </a:r>
            <a:endParaRPr lang="es-ES" sz="2000" b="1" dirty="0" smtClean="0"/>
          </a:p>
          <a:p>
            <a:pPr algn="ctr"/>
            <a:endParaRPr lang="es-ES" sz="2000" b="1" dirty="0"/>
          </a:p>
          <a:p>
            <a:pPr algn="ctr"/>
            <a:r>
              <a:rPr lang="es-ES" sz="2000" b="1" dirty="0" smtClean="0"/>
              <a:t>Marcela Ravera</a:t>
            </a:r>
          </a:p>
          <a:p>
            <a:pPr algn="ctr"/>
            <a:r>
              <a:rPr lang="es-ES" sz="2000" b="1" dirty="0" smtClean="0">
                <a:hlinkClick r:id="rId3"/>
              </a:rPr>
              <a:t>mcravera@mdp.edu.ar</a:t>
            </a:r>
            <a:endParaRPr lang="es-ES" sz="2000" b="1" dirty="0" smtClean="0"/>
          </a:p>
          <a:p>
            <a:endParaRPr lang="es-ES" sz="2000" b="1"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3246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a:bodyPr>
          <a:lstStyle/>
          <a:p>
            <a:r>
              <a:rPr lang="es-ES" sz="1400" b="1" dirty="0" smtClean="0"/>
              <a:t>16 de noviembre de 2012</a:t>
            </a:r>
          </a:p>
          <a:p>
            <a:endParaRPr lang="es-ES" sz="1400" b="1" dirty="0" smtClean="0"/>
          </a:p>
          <a:p>
            <a:pPr marL="285750" indent="-285750" algn="ctr">
              <a:buFont typeface="Arial" pitchFamily="34" charset="0"/>
              <a:buChar char="•"/>
            </a:pPr>
            <a:endParaRPr lang="es-AR" sz="1800" b="1" i="1" dirty="0" smtClean="0"/>
          </a:p>
          <a:p>
            <a:pPr marL="285750" indent="-285750" algn="ctr">
              <a:buFont typeface="Arial" pitchFamily="34" charset="0"/>
              <a:buChar char="•"/>
            </a:pPr>
            <a:r>
              <a:rPr lang="es-AR" sz="1800" b="1" i="1" dirty="0" smtClean="0"/>
              <a:t>evaluación </a:t>
            </a:r>
            <a:r>
              <a:rPr lang="es-AR" sz="1800" b="1" i="1" dirty="0"/>
              <a:t>integral del alumno</a:t>
            </a:r>
            <a:r>
              <a:rPr lang="es-AR" sz="1800" dirty="0"/>
              <a:t> </a:t>
            </a:r>
            <a:endParaRPr lang="es-AR" sz="1800" dirty="0" smtClean="0"/>
          </a:p>
          <a:p>
            <a:pPr algn="ctr"/>
            <a:endParaRPr lang="es-AR" sz="1800" dirty="0" smtClean="0"/>
          </a:p>
          <a:p>
            <a:pPr marL="285750" indent="-285750" algn="ctr">
              <a:buFont typeface="Arial" pitchFamily="34" charset="0"/>
              <a:buChar char="•"/>
            </a:pPr>
            <a:r>
              <a:rPr lang="es-ES" sz="1800" b="1" i="1" dirty="0" smtClean="0"/>
              <a:t>docente-conocimiento-alumno</a:t>
            </a:r>
          </a:p>
          <a:p>
            <a:pPr algn="ctr"/>
            <a:endParaRPr lang="es-ES" sz="1800" b="1" i="1" dirty="0" smtClean="0"/>
          </a:p>
          <a:p>
            <a:pPr marL="285750" indent="-285750" algn="ctr">
              <a:buFont typeface="Arial" pitchFamily="34" charset="0"/>
              <a:buChar char="•"/>
            </a:pPr>
            <a:r>
              <a:rPr lang="es-ES" sz="1800" b="1" i="1" dirty="0" smtClean="0"/>
              <a:t>transposición </a:t>
            </a:r>
            <a:r>
              <a:rPr lang="es-ES" sz="1800" b="1" i="1" dirty="0"/>
              <a:t>didáctica</a:t>
            </a:r>
            <a:r>
              <a:rPr lang="es-ES" sz="1800" dirty="0"/>
              <a:t> </a:t>
            </a:r>
            <a:endParaRPr lang="es-ES" sz="1800" dirty="0" smtClean="0"/>
          </a:p>
          <a:p>
            <a:pPr algn="ctr"/>
            <a:endParaRPr lang="es-ES" sz="1800" b="1" i="1" dirty="0" smtClean="0"/>
          </a:p>
          <a:p>
            <a:pPr marL="285750" indent="-285750" algn="ctr">
              <a:buFont typeface="Arial" pitchFamily="34" charset="0"/>
              <a:buChar char="•"/>
            </a:pPr>
            <a:r>
              <a:rPr lang="es-ES" sz="1800" b="1" i="1" dirty="0" smtClean="0"/>
              <a:t>el </a:t>
            </a:r>
            <a:r>
              <a:rPr lang="es-ES" sz="1800" b="1" i="1" dirty="0"/>
              <a:t>saber sabio </a:t>
            </a:r>
            <a:endParaRPr lang="es-ES" sz="1800" b="1" i="1" dirty="0" smtClean="0"/>
          </a:p>
          <a:p>
            <a:pPr algn="ctr"/>
            <a:endParaRPr lang="es-ES" sz="1800" b="1" i="1" dirty="0" smtClean="0"/>
          </a:p>
          <a:p>
            <a:pPr marL="285750" indent="-285750" algn="ctr">
              <a:buFont typeface="Arial" pitchFamily="34" charset="0"/>
              <a:buChar char="•"/>
            </a:pPr>
            <a:r>
              <a:rPr lang="es-ES" sz="1800" b="1" i="1" dirty="0" smtClean="0"/>
              <a:t>el </a:t>
            </a:r>
            <a:r>
              <a:rPr lang="es-ES" sz="1800" b="1" i="1" dirty="0"/>
              <a:t>saber enseñado</a:t>
            </a:r>
            <a:endParaRPr lang="es-ES"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682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371599" y="1794468"/>
            <a:ext cx="6400800" cy="4015761"/>
          </a:xfrm>
        </p:spPr>
        <p:txBody>
          <a:bodyPr>
            <a:normAutofit/>
          </a:bodyPr>
          <a:lstStyle/>
          <a:p>
            <a:r>
              <a:rPr lang="es-ES" sz="1400" b="1" dirty="0" smtClean="0"/>
              <a:t>16 de noviembre de 2012</a:t>
            </a:r>
          </a:p>
          <a:p>
            <a:endParaRPr lang="es-AR" sz="1800" b="1" dirty="0" smtClean="0"/>
          </a:p>
          <a:p>
            <a:pPr algn="ctr"/>
            <a:r>
              <a:rPr lang="es-AR" sz="1800" b="1" dirty="0" smtClean="0"/>
              <a:t>La </a:t>
            </a:r>
            <a:r>
              <a:rPr lang="es-AR" sz="1800" b="1" dirty="0"/>
              <a:t>evaluación </a:t>
            </a:r>
            <a:r>
              <a:rPr lang="es-AR" sz="1800" b="1" dirty="0" smtClean="0"/>
              <a:t>en </a:t>
            </a:r>
            <a:r>
              <a:rPr lang="es-AR" sz="1800" b="1" dirty="0"/>
              <a:t>la </a:t>
            </a:r>
            <a:r>
              <a:rPr lang="es-AR" sz="1800" b="1" dirty="0" smtClean="0"/>
              <a:t>EAD</a:t>
            </a:r>
          </a:p>
          <a:p>
            <a:pPr algn="ctr"/>
            <a:r>
              <a:rPr lang="es-AR" sz="1800" b="1" dirty="0"/>
              <a:t>mediante la implementación </a:t>
            </a:r>
            <a:r>
              <a:rPr lang="es-AR" sz="1800" b="1" dirty="0" smtClean="0"/>
              <a:t>de</a:t>
            </a:r>
          </a:p>
          <a:p>
            <a:pPr algn="ctr"/>
            <a:r>
              <a:rPr lang="es-AR" sz="1800" b="1" dirty="0" smtClean="0"/>
              <a:t> </a:t>
            </a:r>
            <a:r>
              <a:rPr lang="es-AR" sz="1800" b="1" dirty="0"/>
              <a:t>plataformas educativas </a:t>
            </a:r>
            <a:endParaRPr lang="es-AR" sz="1800" b="1" dirty="0" smtClean="0"/>
          </a:p>
          <a:p>
            <a:pPr algn="ctr"/>
            <a:r>
              <a:rPr lang="es-AR" sz="1800" b="1" dirty="0"/>
              <a:t>un contacto </a:t>
            </a:r>
            <a:r>
              <a:rPr lang="es-AR" sz="1800" b="1" dirty="0" smtClean="0"/>
              <a:t>con </a:t>
            </a:r>
            <a:r>
              <a:rPr lang="es-AR" sz="1800" b="1" dirty="0"/>
              <a:t>los </a:t>
            </a:r>
            <a:r>
              <a:rPr lang="es-AR" sz="1800" b="1" dirty="0" smtClean="0"/>
              <a:t>alumnos</a:t>
            </a:r>
          </a:p>
          <a:p>
            <a:pPr algn="ctr"/>
            <a:r>
              <a:rPr lang="es-AR" sz="1800" b="1" dirty="0" smtClean="0"/>
              <a:t>por </a:t>
            </a:r>
            <a:r>
              <a:rPr lang="es-AR" sz="1800" b="1" dirty="0"/>
              <a:t>diferentes canales: </a:t>
            </a:r>
            <a:endParaRPr lang="es-AR" sz="1800" b="1" dirty="0" smtClean="0"/>
          </a:p>
          <a:p>
            <a:pPr algn="ctr"/>
            <a:r>
              <a:rPr lang="es-AR" sz="1800" b="1" dirty="0" smtClean="0"/>
              <a:t> </a:t>
            </a:r>
            <a:r>
              <a:rPr lang="es-AR" sz="1800" b="1" dirty="0"/>
              <a:t>mail </a:t>
            </a:r>
            <a:endParaRPr lang="es-AR" sz="1800" b="1" dirty="0" smtClean="0"/>
          </a:p>
          <a:p>
            <a:pPr algn="ctr"/>
            <a:r>
              <a:rPr lang="es-AR" sz="1800" b="1" dirty="0" smtClean="0"/>
              <a:t> chats</a:t>
            </a:r>
          </a:p>
          <a:p>
            <a:pPr algn="ctr"/>
            <a:r>
              <a:rPr lang="es-AR" sz="1800" b="1" dirty="0" smtClean="0"/>
              <a:t> foros </a:t>
            </a:r>
          </a:p>
          <a:p>
            <a:pPr algn="ctr"/>
            <a:r>
              <a:rPr lang="es-AR" sz="1800" b="1" dirty="0" smtClean="0"/>
              <a:t>redes sociales</a:t>
            </a:r>
          </a:p>
          <a:p>
            <a:pPr algn="ctr"/>
            <a:r>
              <a:rPr lang="es-AR" sz="1800" b="1" dirty="0" err="1" smtClean="0"/>
              <a:t>facebook</a:t>
            </a:r>
            <a:r>
              <a:rPr lang="es-AR" sz="1800" b="1" dirty="0"/>
              <a:t>, </a:t>
            </a:r>
            <a:r>
              <a:rPr lang="es-AR" sz="1800" b="1" dirty="0" err="1"/>
              <a:t>twiter</a:t>
            </a:r>
            <a:r>
              <a:rPr lang="es-AR" sz="1800" b="1" dirty="0"/>
              <a:t>, </a:t>
            </a:r>
            <a:r>
              <a:rPr lang="es-AR" sz="1800" b="1" dirty="0" err="1"/>
              <a:t>youtoube</a:t>
            </a:r>
            <a:r>
              <a:rPr lang="es-AR" sz="1800" b="1" dirty="0"/>
              <a:t>, etc.</a:t>
            </a:r>
            <a:endParaRPr lang="es-AR"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5473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a:bodyPr>
          <a:lstStyle/>
          <a:p>
            <a:r>
              <a:rPr lang="es-ES" sz="1400" b="1" dirty="0" smtClean="0"/>
              <a:t>16 de noviembre de 2012</a:t>
            </a:r>
          </a:p>
          <a:p>
            <a:pPr algn="ctr"/>
            <a:endParaRPr lang="es-AR" sz="1800" b="1" dirty="0" smtClean="0"/>
          </a:p>
          <a:p>
            <a:pPr algn="ctr"/>
            <a:r>
              <a:rPr lang="es-AR" sz="2000" b="1" u="sng" dirty="0" err="1" smtClean="0"/>
              <a:t>items</a:t>
            </a:r>
            <a:r>
              <a:rPr lang="es-AR" sz="2000" b="1" u="sng" dirty="0" smtClean="0"/>
              <a:t> </a:t>
            </a:r>
            <a:r>
              <a:rPr lang="es-AR" sz="2000" b="1" u="sng" dirty="0"/>
              <a:t>a tener en cuenta para evaluar</a:t>
            </a:r>
            <a:r>
              <a:rPr lang="es-AR" sz="2000" u="sng" dirty="0" smtClean="0"/>
              <a:t>.</a:t>
            </a:r>
          </a:p>
          <a:p>
            <a:pPr algn="ctr"/>
            <a:endParaRPr lang="es-AR" sz="1800" dirty="0" smtClean="0"/>
          </a:p>
          <a:p>
            <a:pPr marL="285750" lvl="0" indent="-285750" algn="ctr">
              <a:buFont typeface="Arial" pitchFamily="34" charset="0"/>
              <a:buChar char="•"/>
            </a:pPr>
            <a:r>
              <a:rPr lang="es-AR" sz="1800" b="1" dirty="0" smtClean="0"/>
              <a:t>Comprensión </a:t>
            </a:r>
            <a:r>
              <a:rPr lang="es-AR" sz="1800" b="1" dirty="0"/>
              <a:t>de </a:t>
            </a:r>
            <a:r>
              <a:rPr lang="es-AR" sz="1800" b="1" dirty="0" smtClean="0"/>
              <a:t>consignas</a:t>
            </a:r>
          </a:p>
          <a:p>
            <a:pPr marL="285750" lvl="0" indent="-285750" algn="ctr">
              <a:buFont typeface="Arial" pitchFamily="34" charset="0"/>
              <a:buChar char="•"/>
            </a:pPr>
            <a:r>
              <a:rPr lang="es-AR" sz="1800" b="1" dirty="0"/>
              <a:t>Citación autoral </a:t>
            </a:r>
            <a:endParaRPr lang="es-AR" sz="1800" b="1" dirty="0" smtClean="0"/>
          </a:p>
          <a:p>
            <a:pPr marL="285750" lvl="0" indent="-285750" algn="ctr">
              <a:buFont typeface="Arial" pitchFamily="34" charset="0"/>
              <a:buChar char="•"/>
            </a:pPr>
            <a:r>
              <a:rPr lang="es-AR" sz="1800" b="1" dirty="0"/>
              <a:t>Lectura e interpretación </a:t>
            </a:r>
            <a:endParaRPr lang="es-AR" sz="1800" b="1" dirty="0" smtClean="0"/>
          </a:p>
          <a:p>
            <a:pPr marL="285750" lvl="0" indent="-285750" algn="ctr">
              <a:buFont typeface="Arial" pitchFamily="34" charset="0"/>
              <a:buChar char="•"/>
            </a:pPr>
            <a:r>
              <a:rPr lang="es-AR" sz="1800" b="1" dirty="0"/>
              <a:t>Respuestas ajustadas a las preguntas </a:t>
            </a:r>
            <a:endParaRPr lang="es-AR" sz="1800" b="1" dirty="0" smtClean="0"/>
          </a:p>
          <a:p>
            <a:pPr marL="285750" indent="-285750" algn="ctr">
              <a:buFont typeface="Arial" pitchFamily="34" charset="0"/>
              <a:buChar char="•"/>
            </a:pPr>
            <a:r>
              <a:rPr lang="es-AR" sz="1800" b="1" dirty="0"/>
              <a:t>Aportes personales</a:t>
            </a:r>
          </a:p>
          <a:p>
            <a:pPr marL="285750" lvl="0" indent="-285750" algn="ctr">
              <a:buFont typeface="Arial" pitchFamily="34" charset="0"/>
              <a:buChar char="•"/>
            </a:pPr>
            <a:r>
              <a:rPr lang="es-AR" sz="1800" b="1" dirty="0"/>
              <a:t>Valoración y relación de </a:t>
            </a:r>
            <a:r>
              <a:rPr lang="es-AR" sz="1800" b="1" dirty="0" smtClean="0"/>
              <a:t>hechos</a:t>
            </a:r>
          </a:p>
          <a:p>
            <a:pPr marL="285750" lvl="0" indent="-285750" algn="ctr">
              <a:buFont typeface="Arial" pitchFamily="34" charset="0"/>
              <a:buChar char="•"/>
            </a:pPr>
            <a:r>
              <a:rPr lang="es-AR" sz="1800" b="1" dirty="0"/>
              <a:t>Cantidad de ingresos que el alumno efectúa en la plataforma</a:t>
            </a:r>
          </a:p>
          <a:p>
            <a:pPr algn="ctr"/>
            <a:endParaRPr lang="es-ES"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40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a:bodyPr>
          <a:lstStyle/>
          <a:p>
            <a:r>
              <a:rPr lang="es-ES" sz="1400" b="1" dirty="0" smtClean="0"/>
              <a:t>16 de noviembre de 2012</a:t>
            </a:r>
          </a:p>
          <a:p>
            <a:endParaRPr lang="es-ES" sz="2000" b="1" u="sng" dirty="0" smtClean="0"/>
          </a:p>
          <a:p>
            <a:pPr algn="ctr"/>
            <a:r>
              <a:rPr lang="es-ES" sz="2000" b="1" u="sng" dirty="0"/>
              <a:t>La evaluación en la cátedra de Bibliografía y Selección de Textos</a:t>
            </a:r>
            <a:endParaRPr lang="es-AR" sz="2000" b="1" u="sng" dirty="0"/>
          </a:p>
          <a:p>
            <a:pPr algn="ctr"/>
            <a:r>
              <a:rPr lang="es-ES" sz="2000" b="1" u="sng" dirty="0"/>
              <a:t>entrega de dos trabajos prácticos</a:t>
            </a:r>
            <a:r>
              <a:rPr lang="es-ES" sz="2000" u="sng" dirty="0"/>
              <a:t> </a:t>
            </a:r>
            <a:endParaRPr lang="es-ES" sz="2000" u="sng" dirty="0" smtClean="0"/>
          </a:p>
          <a:p>
            <a:pPr algn="ctr"/>
            <a:endParaRPr lang="es-ES" sz="1800" dirty="0" smtClean="0"/>
          </a:p>
          <a:p>
            <a:pPr algn="ctr"/>
            <a:r>
              <a:rPr lang="es-ES" sz="1800" b="1" dirty="0" smtClean="0"/>
              <a:t>1. Compilación Bibliográfica</a:t>
            </a:r>
          </a:p>
          <a:p>
            <a:pPr algn="ctr"/>
            <a:r>
              <a:rPr lang="es-ES" sz="1800" b="1" dirty="0" smtClean="0"/>
              <a:t>2. Desarrollo </a:t>
            </a:r>
            <a:r>
              <a:rPr lang="es-ES" sz="1800" b="1" dirty="0"/>
              <a:t>de </a:t>
            </a:r>
            <a:r>
              <a:rPr lang="es-ES" sz="1800" b="1" dirty="0" smtClean="0"/>
              <a:t>Colecciones</a:t>
            </a:r>
          </a:p>
          <a:p>
            <a:pPr algn="ctr"/>
            <a:r>
              <a:rPr lang="es-ES" sz="1800" b="1" dirty="0" smtClean="0"/>
              <a:t>3. </a:t>
            </a:r>
            <a:r>
              <a:rPr lang="es-ES" sz="1800" b="1" dirty="0" smtClean="0"/>
              <a:t>Mundo de los proveedores</a:t>
            </a:r>
            <a:endParaRPr lang="es-ES" sz="1800" b="1" dirty="0" smtClean="0"/>
          </a:p>
          <a:p>
            <a:pPr algn="ctr"/>
            <a:endParaRPr lang="es-ES" sz="1800" b="1" dirty="0"/>
          </a:p>
          <a:p>
            <a:pPr algn="ctr"/>
            <a:r>
              <a:rPr lang="es-ES" sz="1800" b="1" dirty="0" smtClean="0"/>
              <a:t>Dos parciales</a:t>
            </a:r>
          </a:p>
          <a:p>
            <a:pPr algn="ctr"/>
            <a:r>
              <a:rPr lang="es-ES" sz="1800" b="1" dirty="0" smtClean="0"/>
              <a:t>Trabajo final: entrega de Compilación bibliográfica</a:t>
            </a:r>
          </a:p>
          <a:p>
            <a:pPr algn="ctr"/>
            <a:endParaRPr lang="es-ES" sz="1800" b="1" dirty="0" smtClean="0"/>
          </a:p>
          <a:p>
            <a:endParaRPr lang="es-ES"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4203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a:bodyPr>
          <a:lstStyle/>
          <a:p>
            <a:r>
              <a:rPr lang="es-ES" sz="1400" b="1" dirty="0" smtClean="0"/>
              <a:t>16 de noviembre de 2012</a:t>
            </a:r>
          </a:p>
          <a:p>
            <a:endParaRPr lang="es-ES" sz="1800" b="1" dirty="0" smtClean="0"/>
          </a:p>
          <a:p>
            <a:pPr algn="ctr"/>
            <a:r>
              <a:rPr lang="es-ES" sz="2000" b="1" u="sng" dirty="0" smtClean="0"/>
              <a:t>Propuesta </a:t>
            </a:r>
            <a:r>
              <a:rPr lang="es-ES" sz="2000" b="1" u="sng" dirty="0"/>
              <a:t>de evaluación</a:t>
            </a:r>
            <a:endParaRPr lang="es-AR" sz="2000" u="sng" dirty="0"/>
          </a:p>
          <a:p>
            <a:pPr algn="ctr"/>
            <a:r>
              <a:rPr lang="es-ES" sz="2000" b="1" i="1" u="sng" dirty="0" smtClean="0"/>
              <a:t>Evaluación </a:t>
            </a:r>
            <a:r>
              <a:rPr lang="es-ES" sz="2000" b="1" i="1" u="sng" dirty="0"/>
              <a:t>de modo </a:t>
            </a:r>
            <a:r>
              <a:rPr lang="es-ES" sz="2000" b="1" i="1" u="sng" dirty="0" smtClean="0"/>
              <a:t>integral</a:t>
            </a:r>
            <a:endParaRPr lang="es-ES" sz="2000" b="1" i="1" u="sng" dirty="0"/>
          </a:p>
          <a:p>
            <a:pPr algn="ctr"/>
            <a:endParaRPr lang="es-AR" sz="2000" b="1" dirty="0" smtClean="0"/>
          </a:p>
          <a:p>
            <a:pPr algn="ctr"/>
            <a:r>
              <a:rPr lang="es-AR" sz="1800" b="1" dirty="0" smtClean="0"/>
              <a:t>1.Decidir </a:t>
            </a:r>
            <a:r>
              <a:rPr lang="es-AR" sz="1800" b="1" dirty="0"/>
              <a:t>que es lo que se </a:t>
            </a:r>
            <a:r>
              <a:rPr lang="es-AR" sz="1800" b="1" dirty="0" smtClean="0"/>
              <a:t>evaluará.</a:t>
            </a:r>
          </a:p>
          <a:p>
            <a:pPr algn="ctr"/>
            <a:r>
              <a:rPr lang="es-AR" sz="1800" b="1" dirty="0" smtClean="0"/>
              <a:t>2.Seleccionar </a:t>
            </a:r>
            <a:r>
              <a:rPr lang="es-AR" sz="1800" b="1" dirty="0"/>
              <a:t>y/o elaborar los ítems para armar el </a:t>
            </a:r>
            <a:r>
              <a:rPr lang="es-AR" sz="1800" b="1" dirty="0" smtClean="0"/>
              <a:t>instrumento</a:t>
            </a:r>
          </a:p>
          <a:p>
            <a:pPr algn="ctr"/>
            <a:r>
              <a:rPr lang="es-AR" sz="1800" b="1" dirty="0" smtClean="0"/>
              <a:t>3. Decidir </a:t>
            </a:r>
            <a:r>
              <a:rPr lang="es-AR" sz="1800" b="1" dirty="0"/>
              <a:t>como se clasificarán los </a:t>
            </a:r>
            <a:r>
              <a:rPr lang="es-AR" sz="1800" b="1" dirty="0" smtClean="0"/>
              <a:t>ítems</a:t>
            </a:r>
          </a:p>
          <a:p>
            <a:pPr algn="ctr"/>
            <a:r>
              <a:rPr lang="es-AR" sz="1800" b="1" dirty="0" smtClean="0"/>
              <a:t>4. Pensar </a:t>
            </a:r>
            <a:r>
              <a:rPr lang="es-AR" sz="1800" b="1" dirty="0"/>
              <a:t>una estrategia de devolución y comunicación de las evaluaciones</a:t>
            </a:r>
            <a:endParaRPr lang="es-ES"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2836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a:bodyPr>
          <a:lstStyle/>
          <a:p>
            <a:r>
              <a:rPr lang="es-ES" sz="1400" b="1" dirty="0" smtClean="0"/>
              <a:t>16 de noviembre de 2012</a:t>
            </a:r>
          </a:p>
          <a:p>
            <a:endParaRPr lang="es-ES" sz="1800" b="1" dirty="0" smtClean="0"/>
          </a:p>
          <a:p>
            <a:endParaRPr lang="es-ES" sz="1800" b="1" dirty="0" smtClean="0"/>
          </a:p>
          <a:p>
            <a:endParaRPr lang="es-ES" sz="1800" b="1" dirty="0" smtClean="0"/>
          </a:p>
          <a:p>
            <a:pPr algn="ctr"/>
            <a:r>
              <a:rPr lang="es-ES" sz="2000" b="1" u="sng" dirty="0" smtClean="0"/>
              <a:t>Definición </a:t>
            </a:r>
            <a:r>
              <a:rPr lang="es-ES" sz="2000" b="1" u="sng" dirty="0"/>
              <a:t>de la pregunta de investigación. </a:t>
            </a:r>
            <a:endParaRPr lang="es-AR" sz="2000" b="1" u="sng" dirty="0"/>
          </a:p>
          <a:p>
            <a:pPr algn="ctr"/>
            <a:r>
              <a:rPr lang="es-ES" sz="2000" b="1" u="sng" dirty="0"/>
              <a:t> </a:t>
            </a:r>
            <a:endParaRPr lang="es-AR" sz="2000" b="1" u="sng" dirty="0"/>
          </a:p>
          <a:p>
            <a:pPr algn="ctr"/>
            <a:r>
              <a:rPr lang="es-ES" sz="1800" b="1" dirty="0"/>
              <a:t>¿Las evaluaciones de la Cátedra de Bibliografía y Selección de Textos, en la modalidad a distancia están integralmente diseñadas para observar habilidades y conocimientos adquiridos por parte del alumno durante la cursada?</a:t>
            </a:r>
            <a:endParaRPr lang="es-AR" sz="1800" b="1" dirty="0"/>
          </a:p>
          <a:p>
            <a:pPr algn="ctr"/>
            <a:endParaRPr lang="es-ES"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1140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a:bodyPr>
          <a:lstStyle/>
          <a:p>
            <a:r>
              <a:rPr lang="es-ES" sz="1400" b="1" dirty="0" smtClean="0"/>
              <a:t>16 de noviembre de 2012</a:t>
            </a:r>
          </a:p>
          <a:p>
            <a:endParaRPr lang="es-ES" sz="1800" b="1" dirty="0" smtClean="0"/>
          </a:p>
          <a:p>
            <a:endParaRPr lang="es-ES" sz="1800" b="1" dirty="0" smtClean="0"/>
          </a:p>
          <a:p>
            <a:pPr algn="ctr"/>
            <a:r>
              <a:rPr lang="es-ES" sz="2000" b="1" u="sng" dirty="0" smtClean="0"/>
              <a:t>Objetivo General</a:t>
            </a:r>
          </a:p>
          <a:p>
            <a:pPr algn="ctr"/>
            <a:endParaRPr lang="es-AR" sz="1800" b="1" dirty="0"/>
          </a:p>
          <a:p>
            <a:pPr algn="ctr"/>
            <a:r>
              <a:rPr lang="es-ES" sz="1800" b="1" dirty="0"/>
              <a:t>Realizar un análisis exhaustivo de las diversas instancias e instrumentos de evaluación en el desarrollo del dictado en la modalidad a distancia de la asignatura Bibliografía y Selección de Textos de la Carrera de Bibliotecario Escolar. Facultad de  Humanidades. UNMDP. </a:t>
            </a:r>
            <a:endParaRPr lang="es-AR" sz="1800" b="1" dirty="0"/>
          </a:p>
          <a:p>
            <a:endParaRPr lang="es-ES"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699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AR" dirty="0" smtClean="0"/>
              <a:t/>
            </a:r>
            <a:br>
              <a:rPr lang="es-AR" dirty="0" smtClean="0"/>
            </a:br>
            <a:r>
              <a:rPr lang="es-AR" dirty="0"/>
              <a:t/>
            </a:r>
            <a:br>
              <a:rPr lang="es-AR" dirty="0"/>
            </a:br>
            <a:endParaRPr lang="es-AR" dirty="0"/>
          </a:p>
        </p:txBody>
      </p:sp>
      <p:sp>
        <p:nvSpPr>
          <p:cNvPr id="3" name="2 Subtítulo"/>
          <p:cNvSpPr>
            <a:spLocks noGrp="1"/>
          </p:cNvSpPr>
          <p:nvPr>
            <p:ph type="subTitle" idx="1"/>
          </p:nvPr>
        </p:nvSpPr>
        <p:spPr>
          <a:xfrm>
            <a:off x="1407604" y="1789503"/>
            <a:ext cx="6400800" cy="4015761"/>
          </a:xfrm>
        </p:spPr>
        <p:txBody>
          <a:bodyPr>
            <a:normAutofit/>
          </a:bodyPr>
          <a:lstStyle/>
          <a:p>
            <a:r>
              <a:rPr lang="es-ES" sz="1400" b="1" dirty="0" smtClean="0"/>
              <a:t>16 de noviembre de 2012</a:t>
            </a:r>
          </a:p>
          <a:p>
            <a:endParaRPr lang="es-ES" sz="1800" b="1" dirty="0" smtClean="0"/>
          </a:p>
          <a:p>
            <a:pPr algn="ctr"/>
            <a:r>
              <a:rPr lang="es-ES" sz="2000" b="1" u="sng" dirty="0"/>
              <a:t>Objetivos </a:t>
            </a:r>
            <a:r>
              <a:rPr lang="es-ES" sz="2000" b="1" u="sng" dirty="0" smtClean="0"/>
              <a:t>específicos</a:t>
            </a:r>
          </a:p>
          <a:p>
            <a:pPr algn="ctr"/>
            <a:endParaRPr lang="es-AR" sz="1800" b="1" dirty="0"/>
          </a:p>
          <a:p>
            <a:pPr marL="342900" indent="-342900" algn="ctr">
              <a:buAutoNum type="arabicPeriod"/>
            </a:pPr>
            <a:r>
              <a:rPr lang="es-ES" sz="1800" b="1" dirty="0" smtClean="0"/>
              <a:t>Identificar </a:t>
            </a:r>
            <a:r>
              <a:rPr lang="es-ES" sz="1800" b="1" dirty="0"/>
              <a:t>las dificultades esenciales que presentan los alumnos en las distintas instancias evaluativas</a:t>
            </a:r>
            <a:r>
              <a:rPr lang="es-ES" sz="1800" b="1" dirty="0" smtClean="0"/>
              <a:t>.</a:t>
            </a:r>
          </a:p>
          <a:p>
            <a:pPr marL="342900" indent="-342900" algn="ctr">
              <a:buAutoNum type="arabicPeriod"/>
            </a:pPr>
            <a:endParaRPr lang="es-AR" sz="1800" b="1" dirty="0"/>
          </a:p>
          <a:p>
            <a:pPr algn="ctr"/>
            <a:r>
              <a:rPr lang="es-ES" sz="1800" b="1" dirty="0" smtClean="0"/>
              <a:t>2. Valorizar </a:t>
            </a:r>
            <a:r>
              <a:rPr lang="es-ES" sz="1800" b="1" dirty="0"/>
              <a:t>la frecuencia de intervenciones que realizan los alumnos en las diferentes opciones que ofrece la plataforma educativa y confrontar su incidencia en la evaluación final</a:t>
            </a:r>
            <a:r>
              <a:rPr lang="es-ES" sz="1800" b="1" dirty="0" smtClean="0"/>
              <a:t>.</a:t>
            </a:r>
          </a:p>
          <a:p>
            <a:pPr algn="ctr"/>
            <a:endParaRPr lang="es-AR" sz="1800" b="1" dirty="0"/>
          </a:p>
          <a:p>
            <a:pPr algn="ctr"/>
            <a:r>
              <a:rPr lang="es-ES" sz="1800" b="1" dirty="0" smtClean="0"/>
              <a:t>3. Proponer </a:t>
            </a:r>
            <a:r>
              <a:rPr lang="es-ES" sz="1800" b="1" dirty="0"/>
              <a:t>un modelo de mejora en la intervención evaluativa.</a:t>
            </a:r>
            <a:endParaRPr lang="es-AR" sz="1800" b="1" dirty="0"/>
          </a:p>
          <a:p>
            <a:endParaRPr lang="es-ES" sz="1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404457"/>
            <a:ext cx="4608511" cy="1385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92027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101</TotalTime>
  <Words>634</Words>
  <Application>Microsoft Office PowerPoint</Application>
  <PresentationFormat>Presentación en pantalla (4:3)</PresentationFormat>
  <Paragraphs>144</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Brío</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Marcela</dc:creator>
  <cp:lastModifiedBy>Usuario</cp:lastModifiedBy>
  <cp:revision>24</cp:revision>
  <dcterms:created xsi:type="dcterms:W3CDTF">2012-11-12T01:37:00Z</dcterms:created>
  <dcterms:modified xsi:type="dcterms:W3CDTF">2001-01-01T14:20:42Z</dcterms:modified>
</cp:coreProperties>
</file>